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50DC1-19C2-4F27-A8C7-17547BB7F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5F1462-2A57-46D9-A404-AECA5D69C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C90E93-B623-4777-914F-1EB2F08D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720D32-6DC6-43BD-A6F9-74CDD52D2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CCF8D-183E-4310-A2BD-F313E474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9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3DA80-3CF5-45BF-8382-7700324AC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B1622D-6608-4F6C-BF38-3DF8C614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E33603-109E-4BC0-906A-6F94C750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E466DA-0F46-44C6-AC14-3AA18C393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72D273-8B48-4FB0-8DBB-6D14F19BC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8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DB0E92D-0A30-4688-BAC7-503A0A794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EBA08D-22F4-4634-A0AD-66DC7FFF1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2D6950-0252-4AF8-A0BF-70CF9B4E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627865-BD29-4698-AAF7-41C6A72F3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D7B365-E1D0-484B-96C6-5386BCE12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7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39D9B-38A6-4276-8926-E58EF51E4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56F740-BE06-4DB6-BAB1-5535150A6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735426-08B5-400F-B829-4E5BF11C7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3FB02A-DDBB-407A-982D-DAD83850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542CF0-0CFB-43A1-AFC4-0C51AE5D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30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1B568-BF2A-4621-AFE0-8472E52C8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9D7214-2F67-4732-82AB-2B93E7563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15707C-A5F9-417F-83CC-47CC6CC7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7BBBA4-DDAB-4F54-84EF-23A5ED6FC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4FEF8B-C7E4-4363-8178-8940976C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57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65B13-1E62-4DD5-9F1A-EA6C7B9BE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71014-1B10-46D8-9F9F-0F15991E8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0584186-0942-47D7-B6C4-FD493F5E3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1F2F26-1FDE-4DD7-AC2C-B21691A1F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37A2B3-969A-4EB6-84D6-F80BEECD1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DF2454-96B9-41AD-833C-75467F11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17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79077-70F6-43E7-AE4E-309AD48D6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70C4FE-3BC8-4579-ADA3-B6B657BE6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C717CF-7B61-4E6B-8147-189B4569B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C7EBCBD-88CF-46A9-91D4-8E8AEFE6B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A8D2F7-7E31-4DDB-BF09-509D6D6D7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20263E-F24B-4296-A2F5-0B9290298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D2E5F0B-1983-4A4B-B53D-019E1AEC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C6ABCC-F32F-49CB-9AE4-7ABA002D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7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A0947-8479-46D2-8E1D-0C72863A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7894EB3-F5E4-4649-AEEF-E2F5C8FED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B098A5-D6F1-49B4-9C6B-8CDBF9319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216993-FF8A-4891-8972-D0377BC2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5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ABAB14-09D0-4C00-8011-DE4213DD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F165D23-CABF-4651-B87F-4E67FD75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0544C1-A5F2-4C56-8C4B-BE48F60A1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33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5482B-1745-4DDB-9DBA-3CDEAF17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532DCE-1588-44C6-8BEF-90C2D2607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1CB2F5-4CF4-4A3D-BBA0-5C8C30406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FAC7C6-9EEC-43FB-BFAF-C91CA107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4F9F32-30FC-4C67-BCB6-C13BA383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A8DBFD-B2E3-4224-8ADB-A906FF274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5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0BA5F-19AF-44D8-B6EF-8BCE01B70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D6DE76-B987-49F2-A770-D7195516A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919F5E-4469-4D41-B9BB-5D60674B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2962CC-C09C-439D-A0F0-016FCF135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C4EB8E-1665-478A-882E-F8C8D6DAC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A641D7-3D4E-4157-8CDB-38EDE25F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9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95A491-DACA-44F8-BAA0-D7AC7DC9F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4F1DEF-FA93-43B2-AF8F-C0A12367A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BDE02C-F162-4B91-A70B-EAAB08625F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6BD8D-BA14-4F71-B8F0-2AFFF1372A7F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9E426-92D3-489F-BF3D-D16778EA0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D2A45D-063B-4005-9FBB-CAB082726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4AD06-4232-48F1-8089-5F10607A4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13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A9F1BF1-8D9F-41C7-98D7-A08BA435256D}"/>
              </a:ext>
            </a:extLst>
          </p:cNvPr>
          <p:cNvSpPr txBox="1">
            <a:spLocks/>
          </p:cNvSpPr>
          <p:nvPr/>
        </p:nvSpPr>
        <p:spPr>
          <a:xfrm>
            <a:off x="396875" y="265471"/>
            <a:ext cx="11404600" cy="688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/>
              <a:t> Характеристики кабин</a:t>
            </a:r>
            <a:endParaRPr lang="en-GB" sz="40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A17ABFF-EF89-42C8-8E7C-AFB275C30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53630"/>
              </p:ext>
            </p:extLst>
          </p:nvPr>
        </p:nvGraphicFramePr>
        <p:xfrm>
          <a:off x="559150" y="953651"/>
          <a:ext cx="11073700" cy="5582818"/>
        </p:xfrm>
        <a:graphic>
          <a:graphicData uri="http://schemas.openxmlformats.org/drawingml/2006/table">
            <a:tbl>
              <a:tblPr/>
              <a:tblGrid>
                <a:gridCol w="861754">
                  <a:extLst>
                    <a:ext uri="{9D8B030D-6E8A-4147-A177-3AD203B41FA5}">
                      <a16:colId xmlns:a16="http://schemas.microsoft.com/office/drawing/2014/main" val="1091540595"/>
                    </a:ext>
                  </a:extLst>
                </a:gridCol>
                <a:gridCol w="798991">
                  <a:extLst>
                    <a:ext uri="{9D8B030D-6E8A-4147-A177-3AD203B41FA5}">
                      <a16:colId xmlns:a16="http://schemas.microsoft.com/office/drawing/2014/main" val="3564510140"/>
                    </a:ext>
                  </a:extLst>
                </a:gridCol>
                <a:gridCol w="1154097">
                  <a:extLst>
                    <a:ext uri="{9D8B030D-6E8A-4147-A177-3AD203B41FA5}">
                      <a16:colId xmlns:a16="http://schemas.microsoft.com/office/drawing/2014/main" val="2102942490"/>
                    </a:ext>
                  </a:extLst>
                </a:gridCol>
                <a:gridCol w="1074198">
                  <a:extLst>
                    <a:ext uri="{9D8B030D-6E8A-4147-A177-3AD203B41FA5}">
                      <a16:colId xmlns:a16="http://schemas.microsoft.com/office/drawing/2014/main" val="3723822823"/>
                    </a:ext>
                  </a:extLst>
                </a:gridCol>
                <a:gridCol w="1473693">
                  <a:extLst>
                    <a:ext uri="{9D8B030D-6E8A-4147-A177-3AD203B41FA5}">
                      <a16:colId xmlns:a16="http://schemas.microsoft.com/office/drawing/2014/main" val="3932997645"/>
                    </a:ext>
                  </a:extLst>
                </a:gridCol>
                <a:gridCol w="1260629">
                  <a:extLst>
                    <a:ext uri="{9D8B030D-6E8A-4147-A177-3AD203B41FA5}">
                      <a16:colId xmlns:a16="http://schemas.microsoft.com/office/drawing/2014/main" val="3347818492"/>
                    </a:ext>
                  </a:extLst>
                </a:gridCol>
                <a:gridCol w="1660124">
                  <a:extLst>
                    <a:ext uri="{9D8B030D-6E8A-4147-A177-3AD203B41FA5}">
                      <a16:colId xmlns:a16="http://schemas.microsoft.com/office/drawing/2014/main" val="4157804840"/>
                    </a:ext>
                  </a:extLst>
                </a:gridCol>
                <a:gridCol w="1588626">
                  <a:extLst>
                    <a:ext uri="{9D8B030D-6E8A-4147-A177-3AD203B41FA5}">
                      <a16:colId xmlns:a16="http://schemas.microsoft.com/office/drawing/2014/main" val="2668900850"/>
                    </a:ext>
                  </a:extLst>
                </a:gridCol>
                <a:gridCol w="1201588">
                  <a:extLst>
                    <a:ext uri="{9D8B030D-6E8A-4147-A177-3AD203B41FA5}">
                      <a16:colId xmlns:a16="http://schemas.microsoft.com/office/drawing/2014/main" val="1094815561"/>
                    </a:ext>
                  </a:extLst>
                </a:gridCol>
              </a:tblGrid>
              <a:tr h="779902"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Тип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Ширина кабины,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м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Тоннель,  мм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Модель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Чертеж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Сегмент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0922723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18/20</a:t>
                      </a:r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…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40/42/45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</a:t>
                      </a:r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4x2 LS</a:t>
                      </a:r>
                    </a:p>
                    <a:p>
                      <a:pPr algn="ctr" fontAlgn="ctr"/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2545 6x2 LS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HDT/A 4x2</a:t>
                      </a:r>
                      <a:r>
                        <a:rPr lang="en-150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, 6x2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8110625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170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18/20</a:t>
                      </a:r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…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40/42/45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</a:t>
                      </a:r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4x2 LS</a:t>
                      </a:r>
                    </a:p>
                    <a:p>
                      <a:pPr algn="ctr" fontAlgn="ctr"/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2645 6x4 LS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HDT/A 4x2</a:t>
                      </a:r>
                      <a:r>
                        <a:rPr lang="en-150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Budget, 6x4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3513289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170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3345 LS 6x4</a:t>
                      </a:r>
                    </a:p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3348 S</a:t>
                      </a:r>
                    </a:p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2545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HDT/A 6x4</a:t>
                      </a:r>
                      <a:endParaRPr lang="en-150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  <a:p>
                      <a:pPr algn="ctr" fontAlgn="ctr"/>
                      <a:r>
                        <a:rPr lang="en-150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HDT/R 6x2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5816658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3348 AS, 3351 A, 3348 A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HDT/A 6x6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127241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170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4145 K, 4142 K,</a:t>
                      </a:r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3345 K, 4142 B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9681006"/>
                  </a:ext>
                </a:extLst>
              </a:tr>
              <a:tr h="8004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F1S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3345 AK, 4145</a:t>
                      </a:r>
                      <a:r>
                        <a:rPr lang="en-150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AK,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2533</a:t>
                      </a:r>
                      <a:r>
                        <a:rPr lang="en-150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 L, 2536 L, 3336 L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orporate S" panose="02020500000000000000" pitchFamily="18" charset="0"/>
                        </a:rPr>
                        <a:t>HDT/R AWD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orporate S" panose="02020500000000000000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4375152"/>
                  </a:ext>
                </a:extLst>
              </a:tr>
            </a:tbl>
          </a:graphicData>
        </a:graphic>
      </p:graphicFrame>
      <p:pic>
        <p:nvPicPr>
          <p:cNvPr id="7" name="Рисунок 32">
            <a:extLst>
              <a:ext uri="{FF2B5EF4-FFF2-40B4-BE49-F238E27FC236}">
                <a16:creationId xmlns:a16="http://schemas.microsoft.com/office/drawing/2014/main" id="{7A68CC56-B910-4673-877B-69F3DD4D2A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6"/>
          <a:stretch/>
        </p:blipFill>
        <p:spPr>
          <a:xfrm>
            <a:off x="6283596" y="1775592"/>
            <a:ext cx="509841" cy="720000"/>
          </a:xfrm>
          <a:prstGeom prst="rect">
            <a:avLst/>
          </a:prstGeom>
        </p:spPr>
      </p:pic>
      <p:pic>
        <p:nvPicPr>
          <p:cNvPr id="8" name="Рисунок 33">
            <a:extLst>
              <a:ext uri="{FF2B5EF4-FFF2-40B4-BE49-F238E27FC236}">
                <a16:creationId xmlns:a16="http://schemas.microsoft.com/office/drawing/2014/main" id="{EB143AB0-0440-45B6-B547-2BF569CD86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00"/>
          <a:stretch/>
        </p:blipFill>
        <p:spPr>
          <a:xfrm>
            <a:off x="6279150" y="2578981"/>
            <a:ext cx="518731" cy="720000"/>
          </a:xfrm>
          <a:prstGeom prst="rect">
            <a:avLst/>
          </a:prstGeom>
        </p:spPr>
      </p:pic>
      <p:pic>
        <p:nvPicPr>
          <p:cNvPr id="9" name="Рисунок 34">
            <a:extLst>
              <a:ext uri="{FF2B5EF4-FFF2-40B4-BE49-F238E27FC236}">
                <a16:creationId xmlns:a16="http://schemas.microsoft.com/office/drawing/2014/main" id="{A0E2B310-16E8-4E80-80E7-D8E0C374240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80"/>
          <a:stretch/>
        </p:blipFill>
        <p:spPr>
          <a:xfrm>
            <a:off x="6269139" y="3377275"/>
            <a:ext cx="545705" cy="720000"/>
          </a:xfrm>
          <a:prstGeom prst="rect">
            <a:avLst/>
          </a:prstGeom>
        </p:spPr>
      </p:pic>
      <p:pic>
        <p:nvPicPr>
          <p:cNvPr id="10" name="Рисунок 35">
            <a:extLst>
              <a:ext uri="{FF2B5EF4-FFF2-40B4-BE49-F238E27FC236}">
                <a16:creationId xmlns:a16="http://schemas.microsoft.com/office/drawing/2014/main" id="{8D8A31B7-BD3A-4FDF-AA5F-EF777D61B43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94"/>
          <a:stretch/>
        </p:blipFill>
        <p:spPr>
          <a:xfrm>
            <a:off x="6279150" y="4175569"/>
            <a:ext cx="608253" cy="720000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D9524586-11A9-4A8B-B859-9392E1E0E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5924" y="5766921"/>
            <a:ext cx="601479" cy="720000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AFDADDB2-B2D1-42D3-8F4A-CBEA11C254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494" y="4944980"/>
            <a:ext cx="57992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8130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127</Words>
  <Application>Microsoft Office PowerPoint</Application>
  <PresentationFormat>Широкоэкранный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Corporate 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 Molodostina</dc:creator>
  <cp:lastModifiedBy>Svetlana Molodostina</cp:lastModifiedBy>
  <cp:revision>1</cp:revision>
  <dcterms:created xsi:type="dcterms:W3CDTF">2025-03-20T08:47:41Z</dcterms:created>
  <dcterms:modified xsi:type="dcterms:W3CDTF">2025-03-20T10:08:39Z</dcterms:modified>
</cp:coreProperties>
</file>